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270" r:id="rId3"/>
    <p:sldId id="257" r:id="rId4"/>
    <p:sldId id="317" r:id="rId5"/>
    <p:sldId id="258" r:id="rId6"/>
    <p:sldId id="318" r:id="rId7"/>
    <p:sldId id="259" r:id="rId8"/>
    <p:sldId id="326" r:id="rId9"/>
    <p:sldId id="260" r:id="rId10"/>
    <p:sldId id="262" r:id="rId11"/>
    <p:sldId id="319" r:id="rId12"/>
    <p:sldId id="320" r:id="rId13"/>
    <p:sldId id="263" r:id="rId14"/>
    <p:sldId id="321" r:id="rId15"/>
    <p:sldId id="261" r:id="rId16"/>
    <p:sldId id="265" r:id="rId17"/>
    <p:sldId id="264" r:id="rId18"/>
    <p:sldId id="327" r:id="rId19"/>
    <p:sldId id="322" r:id="rId20"/>
    <p:sldId id="268" r:id="rId21"/>
    <p:sldId id="323" r:id="rId22"/>
    <p:sldId id="269" r:id="rId23"/>
    <p:sldId id="271" r:id="rId24"/>
    <p:sldId id="272" r:id="rId25"/>
    <p:sldId id="340" r:id="rId26"/>
    <p:sldId id="315" r:id="rId27"/>
    <p:sldId id="324" r:id="rId28"/>
    <p:sldId id="280" r:id="rId29"/>
    <p:sldId id="325" r:id="rId30"/>
    <p:sldId id="274" r:id="rId31"/>
    <p:sldId id="275" r:id="rId32"/>
    <p:sldId id="276" r:id="rId33"/>
    <p:sldId id="277" r:id="rId34"/>
    <p:sldId id="278" r:id="rId35"/>
    <p:sldId id="279" r:id="rId36"/>
    <p:sldId id="281" r:id="rId37"/>
    <p:sldId id="328" r:id="rId38"/>
    <p:sldId id="329" r:id="rId39"/>
    <p:sldId id="283" r:id="rId40"/>
    <p:sldId id="330" r:id="rId41"/>
    <p:sldId id="331" r:id="rId42"/>
    <p:sldId id="282" r:id="rId43"/>
    <p:sldId id="285" r:id="rId44"/>
    <p:sldId id="286" r:id="rId45"/>
    <p:sldId id="332" r:id="rId46"/>
    <p:sldId id="333" r:id="rId47"/>
    <p:sldId id="287" r:id="rId48"/>
    <p:sldId id="292" r:id="rId49"/>
    <p:sldId id="290" r:id="rId50"/>
    <p:sldId id="288" r:id="rId51"/>
    <p:sldId id="293" r:id="rId52"/>
    <p:sldId id="294" r:id="rId53"/>
    <p:sldId id="334" r:id="rId54"/>
    <p:sldId id="295" r:id="rId55"/>
    <p:sldId id="296" r:id="rId56"/>
    <p:sldId id="297" r:id="rId57"/>
    <p:sldId id="298" r:id="rId58"/>
    <p:sldId id="335" r:id="rId59"/>
    <p:sldId id="299" r:id="rId60"/>
    <p:sldId id="300" r:id="rId61"/>
    <p:sldId id="336" r:id="rId62"/>
    <p:sldId id="301" r:id="rId63"/>
    <p:sldId id="302" r:id="rId64"/>
    <p:sldId id="303" r:id="rId65"/>
    <p:sldId id="304" r:id="rId66"/>
    <p:sldId id="305" r:id="rId67"/>
    <p:sldId id="306" r:id="rId68"/>
    <p:sldId id="337" r:id="rId69"/>
    <p:sldId id="338" r:id="rId70"/>
    <p:sldId id="307" r:id="rId71"/>
    <p:sldId id="308" r:id="rId72"/>
    <p:sldId id="309" r:id="rId73"/>
    <p:sldId id="310" r:id="rId74"/>
    <p:sldId id="311" r:id="rId75"/>
    <p:sldId id="339" r:id="rId76"/>
    <p:sldId id="314" r:id="rId77"/>
    <p:sldId id="316" r:id="rId78"/>
    <p:sldId id="313" r:id="rId79"/>
    <p:sldId id="341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20A533-BAAB-4419-AF5C-0C0AE9796CBF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95430F-1441-4C79-A6DB-8287C58F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96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cs typeface="Arial" charset="0"/>
              </a:defRPr>
            </a:lvl9pPr>
          </a:lstStyle>
          <a:p>
            <a:pPr eaLnBrk="1" hangingPunct="1"/>
            <a:fld id="{4250B5A4-1099-48CC-9F92-896698848183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FB26F1F-BF83-41DC-BECA-3D874B9780E2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8C27333-5E5B-4AF8-8D5F-B3997D574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5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87D6-7C0A-43D7-A6D8-232B150FE938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BBE3-0C2D-4E99-94E9-591C6A27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2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0ED8-94CD-40FB-9CB9-E0BDBDD16697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BF44-0496-4523-B880-E4C18BAE5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DA4C3-A310-4D3E-B762-67F334AB538B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A0F76-12CF-4300-B372-70FBC29D2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2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6D997FD-3CF4-480E-84F6-02F0EBFB9261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1517FB7-E5DD-424A-AB22-8C59ED52F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0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7CFEF9-3E6C-4A81-A713-301AD0BAD6FA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C44899-1DFA-4AA2-B9D7-0B3AC2869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F219A3-3114-4C9C-8618-B893A692FB69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B7B3F4-01E7-4707-A78D-1D0A08F7D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4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71E59F-7BC6-478A-9042-D3985435269C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515289-AE01-49F9-B3B9-A700A8CAD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24BA-0185-49FD-976D-AA90B95DED96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C06B-6FB9-42F5-81A3-64B3B582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4A8D331-A7D4-4218-A39C-1C96754CA6E7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0526B06-0DEC-4CD4-B8CB-DFAE53D9D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45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E0BEFD6-8C81-4E78-B6C1-E1AABC611901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096D741-72B8-4618-81FA-1D2716817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4C63F4-6388-48DC-9607-5FED4569D514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ACC5BF-5894-4F92-AC3E-00923F422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03" r:id="rId7"/>
    <p:sldLayoutId id="2147484012" r:id="rId8"/>
    <p:sldLayoutId id="2147484013" r:id="rId9"/>
    <p:sldLayoutId id="2147484004" r:id="rId10"/>
    <p:sldLayoutId id="2147484005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107" y="259061"/>
            <a:ext cx="8568953" cy="2304256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КОРПУСЫ </a:t>
            </a:r>
            <a:br>
              <a:rPr lang="ru-RU" sz="60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РУССКОГО ЯЗЫКА</a:t>
            </a:r>
            <a:endParaRPr lang="ru-RU" sz="6000" b="1" i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3600" b="1" i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i="1" dirty="0" err="1" smtClean="0"/>
              <a:t>Тюбингенские</a:t>
            </a:r>
            <a:r>
              <a:rPr lang="ru-RU" sz="4000" b="1" i="1" dirty="0" smtClean="0"/>
              <a:t> корпусы </a:t>
            </a:r>
            <a:br>
              <a:rPr lang="ru-RU" sz="4000" b="1" i="1" dirty="0" smtClean="0"/>
            </a:br>
            <a:r>
              <a:rPr lang="ru-RU" sz="4000" b="1" i="1" dirty="0" smtClean="0"/>
              <a:t>русских текстов</a:t>
            </a:r>
            <a:endParaRPr lang="ru-RU" sz="4000" b="1" i="1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68313" y="1673225"/>
            <a:ext cx="8229600" cy="5184775"/>
          </a:xfrm>
        </p:spPr>
        <p:txBody>
          <a:bodyPr/>
          <a:lstStyle/>
          <a:p>
            <a:pPr marL="0" indent="-358775" algn="just"/>
            <a:endParaRPr lang="ru-RU" sz="2800" dirty="0" smtClean="0">
              <a:solidFill>
                <a:schemeClr val="tx2"/>
              </a:solidFill>
              <a:latin typeface="Arial" charset="0"/>
            </a:endParaRPr>
          </a:p>
          <a:p>
            <a:pPr marL="0" indent="-358775" algn="just"/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Работа над корпусом началась в 1999 г.                   в университете г. Тюбинген (Германия).</a:t>
            </a:r>
          </a:p>
          <a:p>
            <a:pPr marL="0" indent="-358775" algn="just"/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/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В основе</a:t>
            </a: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−</a:t>
            </a: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cs typeface="Times New Roman" pitchFamily="18" charset="0"/>
              </a:rPr>
              <a:t>Упсальский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 корпус русских текстов.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000" b="1" i="1" dirty="0" err="1" smtClean="0">
                <a:effectLst/>
              </a:rPr>
              <a:t>Тюбингенские</a:t>
            </a:r>
            <a:r>
              <a:rPr lang="ru-RU" sz="4000" b="1" i="1" dirty="0" smtClean="0">
                <a:effectLst/>
              </a:rPr>
              <a:t> корпусы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русских текстов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algn="just"/>
            <a:endParaRPr lang="en-US" sz="3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algn="just"/>
            <a:r>
              <a:rPr lang="ru-RU" sz="3000" dirty="0" smtClean="0">
                <a:solidFill>
                  <a:schemeClr val="tx2"/>
                </a:solidFill>
                <a:cs typeface="Times New Roman" pitchFamily="18" charset="0"/>
              </a:rPr>
              <a:t>На сайте </a:t>
            </a:r>
            <a:r>
              <a:rPr lang="ru-RU" sz="3000" dirty="0" err="1" smtClean="0">
                <a:solidFill>
                  <a:schemeClr val="tx2"/>
                </a:solidFill>
                <a:cs typeface="Times New Roman" pitchFamily="18" charset="0"/>
              </a:rPr>
              <a:t>Тюбингенского</a:t>
            </a:r>
            <a:r>
              <a:rPr lang="ru-RU" sz="3000" dirty="0" smtClean="0">
                <a:solidFill>
                  <a:schemeClr val="tx2"/>
                </a:solidFill>
                <a:cs typeface="Times New Roman" pitchFamily="18" charset="0"/>
              </a:rPr>
              <a:t> университета предоставляется возможность онлайн-поиска в корпусах русских текстов.</a:t>
            </a:r>
          </a:p>
          <a:p>
            <a:pPr marL="0" algn="just"/>
            <a:endParaRPr lang="ru-RU" sz="3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algn="just"/>
            <a:r>
              <a:rPr lang="ru-RU" sz="3000" dirty="0" smtClean="0">
                <a:solidFill>
                  <a:schemeClr val="tx2"/>
                </a:solidFill>
                <a:cs typeface="Times New Roman" pitchFamily="18" charset="0"/>
              </a:rPr>
              <a:t> Возможны два вида поиска: простой и сложный, который позволяет использовать дополнительные корпусы текстов и задавать более сложные поисковые выражения.</a:t>
            </a:r>
            <a:endParaRPr lang="en-US" sz="30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>
              <a:buFont typeface="Wingdings 2" pitchFamily="18" charset="2"/>
              <a:buNone/>
            </a:pPr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000" b="1" i="1" dirty="0" err="1" smtClean="0">
                <a:effectLst/>
              </a:rPr>
              <a:t>Тюбингенские</a:t>
            </a:r>
            <a:r>
              <a:rPr lang="ru-RU" sz="4000" b="1" i="1" dirty="0" smtClean="0">
                <a:effectLst/>
              </a:rPr>
              <a:t> корпусы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русских текстов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algn="just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В простом поиске доступны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Упсальский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корпус и корпус текстов интервью.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algn="just">
              <a:buFont typeface="Wingdings 2" pitchFamily="18" charset="2"/>
              <a:buNone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algn="just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В сложном поиске доступны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Упсальский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корпус, корпус интервью, а также множество других текстов, которые можно разделить на три группы: 1) современные тексты (в основном публицистика); 2) литература XX века;                           3) литература XIX века.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Корпус русских интервью постоянно расширяется. </a:t>
            </a: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Интервью взяты из русских журналов и газет: «Аргументы и факты», «Литературная газета», «Музыкальная газета», «Огонек», «Сегодня», «Эхо Москвы» и др. В корпус включены интервью, опубликованные с 1996 г. и относящиеся к следующим тематическим группам: "общество и политика", "экономика", "музыка", "литература", "молодежь" и "спорт".</a:t>
            </a:r>
          </a:p>
        </p:txBody>
      </p:sp>
      <p:sp>
        <p:nvSpPr>
          <p:cNvPr id="17413" name="Rectangle 5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000" b="1" i="1" dirty="0" err="1" smtClean="0">
                <a:effectLst/>
              </a:rPr>
              <a:t>Тюбингенские</a:t>
            </a:r>
            <a:r>
              <a:rPr lang="ru-RU" sz="4000" b="1" i="1" dirty="0" smtClean="0">
                <a:effectLst/>
              </a:rPr>
              <a:t> корпусы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русских текстов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000" b="1" i="1" dirty="0" err="1" smtClean="0">
                <a:effectLst/>
              </a:rPr>
              <a:t>Тюбингенские</a:t>
            </a:r>
            <a:r>
              <a:rPr lang="ru-RU" sz="4000" b="1" i="1" dirty="0" smtClean="0">
                <a:effectLst/>
              </a:rPr>
              <a:t> корпусы</a:t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русских текстов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2"/>
                </a:solidFill>
                <a:cs typeface="Times New Roman" pitchFamily="18" charset="0"/>
              </a:rPr>
              <a:t>Отдельные корпусы имеют морфологическую разметку. Поиск может производиться как по словоформам, так и по морфологическим тэгам. Возможен вывод текста вместе с разметкой.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51837" cy="626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58762"/>
            <a:ext cx="8229600" cy="10867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i="1" dirty="0" smtClean="0">
                <a:solidFill>
                  <a:schemeClr val="tx2"/>
                </a:solidFill>
                <a:effectLst/>
                <a:cs typeface="Times New Roman" pitchFamily="18" charset="0"/>
              </a:rPr>
              <a:t>Хельсинкский аннотированный корпус </a:t>
            </a:r>
            <a:r>
              <a:rPr lang="ru-RU" sz="4000" i="1" dirty="0">
                <a:solidFill>
                  <a:schemeClr val="tx2"/>
                </a:solidFill>
                <a:effectLst/>
                <a:cs typeface="Times New Roman" pitchFamily="18" charset="0"/>
              </a:rPr>
              <a:t>русских текстов </a:t>
            </a:r>
            <a:r>
              <a:rPr lang="ru-RU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(</a:t>
            </a:r>
            <a:r>
              <a:rPr lang="ru-RU" sz="4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ХАНКО)</a:t>
            </a:r>
            <a:endParaRPr lang="ru-RU" sz="4000" i="1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395288" y="1600200"/>
            <a:ext cx="8353425" cy="5257800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Проект по созданию Хельсинкского аннотированного корпуса русских текстов (ХАНКО) осуществляется с 2001 г. на Отделении славянских и балтийских языков и литератур Хельсинкского университета под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руководством профессора </a:t>
            </a:r>
            <a:r>
              <a:rPr lang="ru-RU" sz="2800" dirty="0" err="1">
                <a:solidFill>
                  <a:schemeClr val="tx2"/>
                </a:solidFill>
                <a:cs typeface="Times New Roman" pitchFamily="18" charset="0"/>
              </a:rPr>
              <a:t>Арто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cs typeface="Times New Roman" pitchFamily="18" charset="0"/>
              </a:rPr>
              <a:t>Мустайоки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. </a:t>
            </a:r>
          </a:p>
          <a:p>
            <a:pPr marL="0" indent="-358775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14760"/>
          </a:xfrm>
        </p:spPr>
        <p:txBody>
          <a:bodyPr/>
          <a:lstStyle/>
          <a:p>
            <a:pPr algn="ctr">
              <a:defRPr/>
            </a:pP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8712968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</a:rPr>
              <a:t>ХАНКО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Предполагается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, что корпус будет содержать морфологическую, синтаксическую и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семантическую информацию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о текстах общим объемом около 100 тыс. </a:t>
            </a:r>
            <a:r>
              <a:rPr lang="ru-RU" sz="2800" dirty="0" err="1">
                <a:solidFill>
                  <a:schemeClr val="tx2"/>
                </a:solidFill>
                <a:cs typeface="Times New Roman" pitchFamily="18" charset="0"/>
              </a:rPr>
              <a:t>текстоформ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, извлеченных из журнала "Итоги".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11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4000" b="1" i="1" dirty="0" smtClean="0">
                <a:effectLst/>
              </a:rPr>
              <a:t>ХАНКО (принципы создания)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</a:rPr>
              <a:t>направленность на широкий круг пользователей;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</a:rPr>
              <a:t>направленность на максимальный охват грамматической информации, а не на объем материала;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algn="just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/>
                </a:solidFill>
              </a:rPr>
              <a:t>направленность на устоявшиеся лингвистиче</a:t>
            </a:r>
            <a:r>
              <a:rPr lang="ru-RU" sz="2800" dirty="0" smtClean="0"/>
              <a:t>ские представления.</a:t>
            </a:r>
          </a:p>
          <a:p>
            <a:pPr marL="0" indent="0" algn="just">
              <a:buNone/>
            </a:pPr>
            <a:r>
              <a:rPr lang="ru-RU" sz="2800" dirty="0" smtClean="0"/>
              <a:t>	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14760"/>
          </a:xfrm>
        </p:spPr>
        <p:txBody>
          <a:bodyPr/>
          <a:lstStyle/>
          <a:p>
            <a:pPr algn="ctr">
              <a:defRPr/>
            </a:pPr>
            <a:r>
              <a:rPr lang="ru-RU" sz="5400" b="1" i="1" dirty="0" smtClean="0"/>
              <a:t>Содержание</a:t>
            </a:r>
            <a:endParaRPr lang="ru-RU" sz="5400" b="1" i="1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 algn="just"/>
            <a:r>
              <a:rPr lang="ru-RU" sz="2200" smtClean="0">
                <a:solidFill>
                  <a:schemeClr val="tx2"/>
                </a:solidFill>
              </a:rPr>
              <a:t>Упсальский корпус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Тюбингенский корпус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Хельсинкский аннотированный корпус русских текстов (ХАНКО)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Машинный фонд русского языка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Компьютерный корпус текстов русских газет конца ХХ века (МГУ) 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Корпус русского литературного языка (С.-Петербург) </a:t>
            </a:r>
          </a:p>
          <a:p>
            <a:pPr algn="just"/>
            <a:r>
              <a:rPr lang="ru-RU" sz="2400" smtClean="0">
                <a:solidFill>
                  <a:schemeClr val="tx2"/>
                </a:solidFill>
              </a:rPr>
              <a:t>Большой Корпус русского языка (БОКР)</a:t>
            </a:r>
            <a:endParaRPr lang="ru-RU" sz="2200" smtClean="0">
              <a:solidFill>
                <a:schemeClr val="tx2"/>
              </a:solidFill>
            </a:endParaRP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Регенсбургский диахронический корпус русского языка (древнерусские тексты) 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Рукописные памятники Древней Руси: берестяные грамоты, летописи, рукописная книга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Корпус русских публицистических текстов 2-й пол. XIX в.</a:t>
            </a:r>
          </a:p>
          <a:p>
            <a:pPr algn="just"/>
            <a:r>
              <a:rPr lang="ru-RU" sz="2200" smtClean="0">
                <a:solidFill>
                  <a:schemeClr val="tx2"/>
                </a:solidFill>
              </a:rPr>
              <a:t>Параллельный корпус переводов «Слова о полку Игореве»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5876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i="1" dirty="0" smtClean="0">
                <a:effectLst/>
              </a:rPr>
              <a:t>ХАНКО (типы разметки)</a:t>
            </a:r>
            <a:endParaRPr lang="ru-RU" sz="4000" dirty="0">
              <a:effectLst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2570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</a:p>
          <a:p>
            <a:pPr marL="0" indent="-358775" algn="just"/>
            <a:r>
              <a:rPr lang="ru-RU" sz="2800" b="1" i="1" dirty="0" smtClean="0">
                <a:solidFill>
                  <a:schemeClr val="tx2"/>
                </a:solidFill>
              </a:rPr>
              <a:t>Морфологическая разметка. </a:t>
            </a:r>
            <a:r>
              <a:rPr lang="ru-RU" sz="2800" dirty="0" smtClean="0">
                <a:solidFill>
                  <a:schemeClr val="tx2"/>
                </a:solidFill>
              </a:rPr>
              <a:t>Полная морфологическая характеристика каждой </a:t>
            </a:r>
            <a:r>
              <a:rPr lang="ru-RU" sz="2800" dirty="0" err="1" smtClean="0">
                <a:solidFill>
                  <a:schemeClr val="tx2"/>
                </a:solidFill>
              </a:rPr>
              <a:t>текстоформы</a:t>
            </a:r>
            <a:r>
              <a:rPr lang="ru-RU" sz="2800" dirty="0" smtClean="0">
                <a:solidFill>
                  <a:schemeClr val="tx2"/>
                </a:solidFill>
              </a:rPr>
              <a:t> с возможностью указать спорные случаи, имеющие неоднозначную трактовку.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Синтаксическая разметка. </a:t>
            </a:r>
            <a:r>
              <a:rPr lang="ru-RU" sz="2800" dirty="0" smtClean="0">
                <a:solidFill>
                  <a:schemeClr val="tx2"/>
                </a:solidFill>
              </a:rPr>
              <a:t>Размечены три типа единиц: словосочетание, клаузу, предложение. </a:t>
            </a:r>
          </a:p>
          <a:p>
            <a:pPr marL="0" indent="-358775" algn="just"/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>
              <a:buFont typeface="Wingdings 2" pitchFamily="18" charset="2"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4000" b="1" i="1" dirty="0" smtClean="0">
                <a:effectLst/>
              </a:rPr>
              <a:t>ХАНКО (типы разметки)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b="1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2800" b="1" i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Семантическая </a:t>
            </a:r>
            <a:r>
              <a:rPr lang="ru-RU" sz="2800" b="1" i="1" dirty="0">
                <a:solidFill>
                  <a:schemeClr val="tx2"/>
                </a:solidFill>
              </a:rPr>
              <a:t>разметка. </a:t>
            </a:r>
            <a:r>
              <a:rPr lang="ru-RU" sz="2800" dirty="0">
                <a:solidFill>
                  <a:schemeClr val="tx2"/>
                </a:solidFill>
              </a:rPr>
              <a:t>Планируется</a:t>
            </a:r>
            <a:r>
              <a:rPr lang="ru-RU" sz="2800" b="1" i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информация о семантических категориях русского языка, список которых разрабатывается.</a:t>
            </a:r>
            <a:endParaRPr lang="ru-RU" sz="2800" dirty="0"/>
          </a:p>
          <a:p>
            <a:pPr marL="0" indent="0" algn="just">
              <a:buNone/>
            </a:pPr>
            <a:endParaRPr lang="ru-RU" sz="2800" b="1" i="1" dirty="0" smtClean="0">
              <a:solidFill>
                <a:schemeClr val="tx2"/>
              </a:solidFill>
            </a:endParaRPr>
          </a:p>
          <a:p>
            <a:endParaRPr lang="ru-RU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752"/>
          </a:xfrm>
        </p:spPr>
        <p:txBody>
          <a:bodyPr/>
          <a:lstStyle/>
          <a:p>
            <a:pPr algn="ctr">
              <a:defRPr/>
            </a:pPr>
            <a:r>
              <a:rPr lang="ru-RU" sz="4000" b="1" i="1" dirty="0" smtClean="0">
                <a:effectLst/>
              </a:rPr>
              <a:t>ХАНКО (страница поиска)</a:t>
            </a:r>
            <a:endParaRPr lang="ru-RU" sz="4000" b="1" i="1" dirty="0">
              <a:effectLst/>
            </a:endParaRPr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353425" cy="49688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427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effectLst/>
              </a:rPr>
              <a:t>ХАНКО (синтаксическая разметка)</a:t>
            </a:r>
            <a:endParaRPr lang="ru-RU" sz="3600" b="1" i="1" dirty="0">
              <a:effectLst/>
            </a:endParaRPr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353425" cy="49688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864096"/>
          </a:xfrm>
        </p:spPr>
        <p:txBody>
          <a:bodyPr>
            <a:noAutofit/>
          </a:bodyPr>
          <a:lstStyle/>
          <a:p>
            <a:pPr marL="0" indent="0" algn="ctr">
              <a:defRPr/>
            </a:pP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3600" b="1" i="1" dirty="0">
                <a:effectLst/>
              </a:rPr>
              <a:t/>
            </a:r>
            <a:br>
              <a:rPr lang="ru-RU" sz="3600" b="1" i="1" dirty="0">
                <a:effectLst/>
              </a:rPr>
            </a:b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3600" b="1" i="1" dirty="0">
                <a:effectLst/>
              </a:rPr>
              <a:t/>
            </a:r>
            <a:br>
              <a:rPr lang="ru-RU" sz="3600" b="1" i="1" dirty="0">
                <a:effectLst/>
              </a:rPr>
            </a:b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3600" b="1" i="1" dirty="0">
                <a:effectLst/>
              </a:rPr>
              <a:t/>
            </a:r>
            <a:br>
              <a:rPr lang="ru-RU" sz="3600" b="1" i="1" dirty="0">
                <a:effectLst/>
              </a:rPr>
            </a:b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3600" b="1" i="1" dirty="0">
                <a:effectLst/>
              </a:rPr>
              <a:t/>
            </a:r>
            <a:br>
              <a:rPr lang="ru-RU" sz="3600" b="1" i="1" dirty="0">
                <a:effectLst/>
              </a:rPr>
            </a:br>
            <a:r>
              <a:rPr lang="ru-RU" sz="4000" b="1" i="1" dirty="0">
                <a:effectLst/>
              </a:rPr>
              <a:t>Машинный фонд русского </a:t>
            </a:r>
            <a:r>
              <a:rPr lang="ru-RU" sz="4000" b="1" i="1" dirty="0" smtClean="0">
                <a:effectLst/>
              </a:rPr>
              <a:t>языка</a:t>
            </a:r>
            <a:endParaRPr lang="ru-RU" sz="4000" b="1" i="1" dirty="0">
              <a:effectLst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-358775" algn="just"/>
            <a:endParaRPr lang="ru-RU" sz="26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Машинный фонд русского языка (МФРЯ) − </a:t>
            </a:r>
            <a:r>
              <a:rPr lang="ru-RU" sz="2800" dirty="0" smtClean="0">
                <a:solidFill>
                  <a:srgbClr val="E6E5DF"/>
                </a:solidFill>
                <a:cs typeface="Times New Roman" pitchFamily="18" charset="0"/>
              </a:rPr>
              <a:t>проект создания большого представительного корпуса русского языка. Опыт МФРЯ используется при разработке Национального корпуса русского языка.</a:t>
            </a:r>
          </a:p>
          <a:p>
            <a:pPr marL="0" indent="-358775" algn="just"/>
            <a:endParaRPr lang="ru-RU" sz="2800" dirty="0" smtClean="0">
              <a:solidFill>
                <a:srgbClr val="E6E5DF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effectLst/>
              </a:rPr>
              <a:t>Машинный фонд русского языка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Работы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по созданию МФРЯ были начаты в 1985 г. по инициативе академика Андрея Петровича Ершова (одного из пионеров русской корпусной лингвистики).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Институте русского языка РАН б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ыл </a:t>
            </a:r>
            <a:r>
              <a:rPr lang="ru-RU" sz="2800" dirty="0">
                <a:solidFill>
                  <a:srgbClr val="EBE8D5"/>
                </a:solidFill>
                <a:cs typeface="Times New Roman" pitchFamily="18" charset="0"/>
              </a:rPr>
              <a:t>создан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 отдел МФРЯ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заведовал директор Института член-корреспондент АН СССР Юрий Николаевич Караулов).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332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13681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4000" b="1" i="1" dirty="0" smtClean="0">
                <a:effectLst/>
              </a:rPr>
              <a:t>Машинный </a:t>
            </a:r>
            <a:r>
              <a:rPr lang="ru-RU" sz="4000" b="1" i="1" dirty="0">
                <a:effectLst/>
              </a:rPr>
              <a:t>фонд </a:t>
            </a:r>
            <a:r>
              <a:rPr lang="ru-RU" sz="4000" b="1" i="1" dirty="0" smtClean="0">
                <a:effectLst/>
              </a:rPr>
              <a:t>русского языка</a:t>
            </a:r>
            <a:r>
              <a:rPr lang="ru-RU" sz="4000" b="1" i="1" dirty="0">
                <a:effectLst/>
              </a:rPr>
              <a:t/>
            </a:r>
            <a:br>
              <a:rPr lang="ru-RU" sz="4000" b="1" i="1" dirty="0">
                <a:effectLst/>
              </a:rPr>
            </a:br>
            <a:endParaRPr lang="ru-RU" sz="4000" dirty="0">
              <a:effectLst/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35512"/>
          </a:xfrm>
        </p:spPr>
        <p:txBody>
          <a:bodyPr/>
          <a:lstStyle/>
          <a:p>
            <a:pPr marL="0" indent="358775" algn="just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8775" algn="just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В  1985-1992 гг.  отделом  Машинного фонда русского языка были осуществлены: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1) разработка концепции и архитектуры Машинного фонда русского языка; </a:t>
            </a:r>
          </a:p>
          <a:p>
            <a:pPr marL="514350" indent="-514350" algn="just">
              <a:buAutoNum type="arabicParenR"/>
            </a:pPr>
            <a:endParaRPr lang="ru-RU" sz="2800" dirty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2) разработка  концепции  терминологического  банка  данных; </a:t>
            </a:r>
          </a:p>
          <a:p>
            <a:pPr marL="0" indent="358775" algn="just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	</a:t>
            </a:r>
            <a:endParaRPr lang="ru-RU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04664"/>
            <a:ext cx="8229600" cy="11521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r>
              <a:rPr lang="ru-RU" sz="4400" b="1" i="1" dirty="0" smtClean="0">
                <a:effectLst/>
              </a:rPr>
              <a:t>Машинный фонд русского языка</a:t>
            </a: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endParaRPr lang="ru-RU" sz="4000" b="1" i="1" dirty="0" smtClean="0">
              <a:effectLst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29600" cy="4525962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3) накопление значительного количества источников − текстовые источники  русской  литературы    XIX-XX  вв., словари русского   языка,   Краткая   академическая  грамматика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и др.;  </a:t>
            </a:r>
          </a:p>
          <a:p>
            <a:pPr marL="0" indent="0" algn="just">
              <a:buFont typeface="Wingdings 2" pitchFamily="18" charset="2"/>
              <a:buNone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4) создание  текстовых  корпусов  поэзии, художественной прозы, общественно-политических и технических текстов и мн. др.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i="1" dirty="0" smtClean="0">
                <a:effectLst/>
              </a:rPr>
              <a:t>Машинный фонд русского языка</a:t>
            </a:r>
            <a:br>
              <a:rPr lang="ru-RU" sz="4000" b="1" i="1" dirty="0" smtClean="0">
                <a:effectLst/>
              </a:rPr>
            </a:br>
            <a:endParaRPr lang="ru-RU" sz="4000" dirty="0">
              <a:effectLst/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07375" cy="4895850"/>
          </a:xfrm>
        </p:spPr>
        <p:txBody>
          <a:bodyPr/>
          <a:lstStyle/>
          <a:p>
            <a:pPr marL="0" indent="-358775" algn="just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В 2006 г. Отдел был ликвидирован, работы по развитию МФРЯ продолжаются в рамках отдела корпусной лингвистики и лингвистической поэтики. </a:t>
            </a:r>
          </a:p>
          <a:p>
            <a:pPr marL="0" indent="-358775" algn="just"/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Несмотря на то что проект не привел к разработке представительного корпуса, в результате его деятельности были собраны </a:t>
            </a:r>
            <a:r>
              <a:rPr lang="ru-RU" sz="2800" b="1" i="1" dirty="0" smtClean="0">
                <a:solidFill>
                  <a:schemeClr val="tx2"/>
                </a:solidFill>
                <a:cs typeface="Times New Roman" pitchFamily="18" charset="0"/>
              </a:rPr>
              <a:t>коллекции текстов разного типа</a:t>
            </a:r>
            <a:r>
              <a:rPr lang="ru-RU" sz="2800" i="1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04664"/>
            <a:ext cx="8229600" cy="1296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000" b="1" i="1" dirty="0" smtClean="0">
                <a:effectLst/>
              </a:rPr>
              <a:t>Машинный фонд русского языка</a:t>
            </a:r>
            <a:br>
              <a:rPr lang="ru-RU" sz="4000" b="1" i="1" dirty="0" smtClean="0">
                <a:effectLst/>
              </a:rPr>
            </a:br>
            <a:endParaRPr lang="ru-RU" sz="4000" b="1" i="1" dirty="0" smtClean="0">
              <a:effectLst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8291264" cy="45259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на ближайшую перспективу :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− дальнейшее накопление источников на сайтах Фонда и совершенствование его технической базы;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− дальнейшее развитие функций Автоматической словарной картотеки Фонда;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−конструирование глобальной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лингвостатистической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обработки всех текстовых источников Фонда в интерактивном режиме. </a:t>
            </a:r>
          </a:p>
          <a:p>
            <a:pPr marL="0" indent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2331366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4400" b="1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Упсальский</a:t>
            </a:r>
            <a:r>
              <a:rPr lang="ru-RU" sz="44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 корпус</a:t>
            </a:r>
            <a:br>
              <a:rPr lang="ru-RU" sz="44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русских текстов</a:t>
            </a:r>
            <a:b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291512" cy="5113337"/>
          </a:xfrm>
        </p:spPr>
        <p:txBody>
          <a:bodyPr/>
          <a:lstStyle/>
          <a:p>
            <a:pPr marL="0" indent="-358775" algn="just" eaLnBrk="1" hangingPunct="1">
              <a:defRPr/>
            </a:pP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 eaLnBrk="1" hangingPunct="1">
              <a:defRPr/>
            </a:pP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Упсальский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корпус современных русских текстов был создан в 1980-е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г.г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. в Институте славистики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Упсальского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университета (Швеция) под руководством профессора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Леннарта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Лённгрена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 eaLnBrk="1" hangingPunct="1">
              <a:defRPr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В настоящее время доступен для поиска на сайте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Тюбингенского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университета (Германия)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http://www.sfb441.uni-tuebingen.de/b1/en/korpora.html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/>
              <a:t>Машинный фонд русского языка (главная страница)</a:t>
            </a:r>
            <a:endParaRPr lang="ru-RU" sz="3600" b="1" i="1" dirty="0"/>
          </a:p>
        </p:txBody>
      </p:sp>
      <p:pic>
        <p:nvPicPr>
          <p:cNvPr id="368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353425" cy="48974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/>
              <a:t>Машинный фонд русского языка (содержание)</a:t>
            </a:r>
            <a:endParaRPr lang="ru-RU" sz="3600" dirty="0"/>
          </a:p>
        </p:txBody>
      </p:sp>
      <p:pic>
        <p:nvPicPr>
          <p:cNvPr id="378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353425" cy="48974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/>
              <a:t>Машинный фонд русского языка (коллекции)</a:t>
            </a:r>
            <a:endParaRPr lang="ru-RU" sz="3600" dirty="0"/>
          </a:p>
        </p:txBody>
      </p:sp>
      <p:pic>
        <p:nvPicPr>
          <p:cNvPr id="389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49688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/>
              <a:t>Машинный фонд русского языка (коллекции)</a:t>
            </a:r>
            <a:endParaRPr lang="ru-RU" sz="3600" dirty="0"/>
          </a:p>
        </p:txBody>
      </p:sp>
      <p:pic>
        <p:nvPicPr>
          <p:cNvPr id="399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353425" cy="496728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/>
              <a:t>Машинный фонд русского языка (коллекции)</a:t>
            </a:r>
            <a:endParaRPr lang="ru-RU" sz="3600" dirty="0"/>
          </a:p>
        </p:txBody>
      </p:sp>
      <p:pic>
        <p:nvPicPr>
          <p:cNvPr id="409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504031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/>
              <a:t>Машинный фонд русского языка (коллекции)</a:t>
            </a:r>
            <a:endParaRPr lang="ru-RU" sz="3600" dirty="0"/>
          </a:p>
        </p:txBody>
      </p:sp>
      <p:pic>
        <p:nvPicPr>
          <p:cNvPr id="419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8207375" cy="496728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Компьютерный корпус текстов русских газет конца ХХ века</a:t>
            </a: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51412"/>
          </a:xfrm>
        </p:spPr>
        <p:txBody>
          <a:bodyPr/>
          <a:lstStyle/>
          <a:p>
            <a:pPr marL="0" indent="-358775" algn="just"/>
            <a:endParaRPr lang="ru-RU" sz="26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Создание корпуса, его исследование и разработка Интернет-варианта выполнены в лаборатории общей и компьютерной лексикологии и лексикографии (ЛОКЛЛ) филологического факультета МГУ в 1999-2002 гг.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/>
            <a:endParaRPr lang="ru-RU" sz="2000" dirty="0" smtClean="0">
              <a:solidFill>
                <a:schemeClr val="tx2"/>
              </a:solidFill>
            </a:endParaRPr>
          </a:p>
          <a:p>
            <a:pPr marL="0" indent="-358775" algn="just"/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Компьютерный </a:t>
            </a:r>
            <a:r>
              <a:rPr lang="ru-RU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корпус текстов русских газет конца ХХ века</a:t>
            </a:r>
            <a:endParaRPr lang="ru-RU" sz="4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Цель создания − получение </a:t>
            </a:r>
            <a:r>
              <a:rPr lang="ru-RU" dirty="0">
                <a:solidFill>
                  <a:schemeClr val="tx2"/>
                </a:solidFill>
              </a:rPr>
              <a:t>объективной картины состояния современного русского газетного </a:t>
            </a:r>
            <a:r>
              <a:rPr lang="ru-RU" dirty="0" smtClean="0">
                <a:solidFill>
                  <a:schemeClr val="tx2"/>
                </a:solidFill>
              </a:rPr>
              <a:t>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09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Компьютерный </a:t>
            </a:r>
            <a:r>
              <a:rPr lang="ru-RU" sz="4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корпус текстов русских газет конца ХХ века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Осуществлен </a:t>
            </a:r>
            <a:r>
              <a:rPr lang="ru-RU" sz="2800" dirty="0">
                <a:solidFill>
                  <a:schemeClr val="tx2"/>
                </a:solidFill>
              </a:rPr>
              <a:t>подбор обширного газетного материала для корпуса (тексты общим объемом более 11 млн. словоупотреблений) путем включения в него полных номеров 13 российских газет </a:t>
            </a:r>
            <a:r>
              <a:rPr lang="ru-RU" sz="2800" dirty="0" smtClean="0">
                <a:solidFill>
                  <a:schemeClr val="tx2"/>
                </a:solidFill>
              </a:rPr>
              <a:t>(«</a:t>
            </a:r>
            <a:r>
              <a:rPr lang="ru-RU" sz="2800" dirty="0">
                <a:solidFill>
                  <a:schemeClr val="tx2"/>
                </a:solidFill>
              </a:rPr>
              <a:t>Завтра», «Известия», «Литературная газета», «МК» и др.) за отдельные даты 1994-1997 гг.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599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Компьютерный корпус текстов русских газет конца ХХ века</a:t>
            </a: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80695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В </a:t>
            </a:r>
            <a:r>
              <a:rPr lang="ru-RU" sz="2800" dirty="0">
                <a:solidFill>
                  <a:schemeClr val="tx2"/>
                </a:solidFill>
              </a:rPr>
              <a:t>данное время доступен для поиска тестовый </a:t>
            </a:r>
            <a:r>
              <a:rPr lang="ru-RU" sz="2800" dirty="0" smtClean="0">
                <a:solidFill>
                  <a:schemeClr val="tx2"/>
                </a:solidFill>
              </a:rPr>
              <a:t>фрагмент, который содержит </a:t>
            </a:r>
            <a:r>
              <a:rPr lang="ru-RU" sz="2800" dirty="0">
                <a:solidFill>
                  <a:schemeClr val="tx2"/>
                </a:solidFill>
              </a:rPr>
              <a:t>тексты общим объемом более </a:t>
            </a:r>
            <a:r>
              <a:rPr lang="ru-RU" sz="2800" dirty="0" smtClean="0">
                <a:solidFill>
                  <a:schemeClr val="tx2"/>
                </a:solidFill>
              </a:rPr>
              <a:t>205 </a:t>
            </a:r>
            <a:r>
              <a:rPr lang="ru-RU" sz="2800" dirty="0">
                <a:solidFill>
                  <a:schemeClr val="tx2"/>
                </a:solidFill>
              </a:rPr>
              <a:t>тыс. </a:t>
            </a:r>
            <a:r>
              <a:rPr lang="ru-RU" sz="2800" dirty="0" smtClean="0">
                <a:solidFill>
                  <a:schemeClr val="tx2"/>
                </a:solidFill>
              </a:rPr>
              <a:t>словоупотреблений (446 газетных текстов). </a:t>
            </a:r>
            <a:r>
              <a:rPr lang="ru-RU" sz="2800" dirty="0">
                <a:solidFill>
                  <a:schemeClr val="tx2"/>
                </a:solidFill>
              </a:rPr>
              <a:t>Полная Интернет-версия корпуса (более 1 млн. словоупотреблений) готовится к представлению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ru-RU" sz="2800" dirty="0">
              <a:solidFill>
                <a:schemeClr val="tx2"/>
              </a:solidFill>
            </a:endParaRPr>
          </a:p>
          <a:p>
            <a:pPr marL="0" indent="-360000" algn="just">
              <a:defRPr/>
            </a:pP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200" i="1" dirty="0" smtClean="0">
                <a:effectLst/>
                <a:latin typeface="Arial" charset="0"/>
              </a:rPr>
              <a:t/>
            </a:r>
            <a:br>
              <a:rPr lang="ru-RU" sz="4200" i="1" dirty="0" smtClean="0">
                <a:effectLst/>
                <a:latin typeface="Arial" charset="0"/>
              </a:rPr>
            </a:br>
            <a:r>
              <a:rPr lang="ru-RU" sz="4400" b="1" i="1" dirty="0" err="1" smtClean="0">
                <a:effectLst/>
              </a:rPr>
              <a:t>Упсальский</a:t>
            </a:r>
            <a:r>
              <a:rPr lang="ru-RU" sz="4400" b="1" i="1" dirty="0" smtClean="0">
                <a:effectLst/>
              </a:rPr>
              <a:t> корпус </a:t>
            </a:r>
            <a:br>
              <a:rPr lang="ru-RU" sz="4400" b="1" i="1" dirty="0" smtClean="0">
                <a:effectLst/>
              </a:rPr>
            </a:br>
            <a:r>
              <a:rPr lang="ru-RU" sz="4400" b="1" i="1" dirty="0" smtClean="0">
                <a:effectLst/>
              </a:rPr>
              <a:t>русских текстов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ru-RU" sz="3000" dirty="0" smtClean="0">
                <a:solidFill>
                  <a:schemeClr val="tx2"/>
                </a:solidFill>
                <a:cs typeface="Times New Roman" pitchFamily="18" charset="0"/>
              </a:rPr>
              <a:t>Корпус снабжен морфологической разметкой. На основе этого корпуса был составлен Частотный словарь современного русского языка.</a:t>
            </a:r>
          </a:p>
          <a:p>
            <a:pPr marL="0" indent="0">
              <a:buNone/>
            </a:pPr>
            <a:endParaRPr lang="ru-RU" sz="30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Компьютерный корпус текстов русских газет конца ХХ века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Поиск </a:t>
            </a:r>
            <a:r>
              <a:rPr lang="ru-RU" sz="2800" dirty="0">
                <a:solidFill>
                  <a:schemeClr val="tx2"/>
                </a:solidFill>
              </a:rPr>
              <a:t>по корпусу может осуществляться по словам, корням слов и по различным типам информации, характеризующим русские лексемы, словоформы и тексты в целом (всего 20). </a:t>
            </a:r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356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Компьютерный корпус текстов русских газет конца ХХ века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Корпус </a:t>
            </a:r>
            <a:r>
              <a:rPr lang="ru-RU" sz="2800" dirty="0">
                <a:solidFill>
                  <a:schemeClr val="tx2"/>
                </a:solidFill>
              </a:rPr>
              <a:t>создан, анализируется и управляется на основе системы </a:t>
            </a:r>
            <a:r>
              <a:rPr lang="ru-RU" sz="2800" dirty="0" smtClean="0">
                <a:solidFill>
                  <a:schemeClr val="tx2"/>
                </a:solidFill>
              </a:rPr>
              <a:t>Диктум-1. </a:t>
            </a:r>
            <a:r>
              <a:rPr lang="ru-RU" sz="2800" dirty="0">
                <a:solidFill>
                  <a:schemeClr val="tx2"/>
                </a:solidFill>
              </a:rPr>
              <a:t>С помощью этой системы тексты и </a:t>
            </a:r>
            <a:r>
              <a:rPr lang="ru-RU" sz="2800" dirty="0" smtClean="0">
                <a:solidFill>
                  <a:schemeClr val="tx2"/>
                </a:solidFill>
              </a:rPr>
              <a:t>словоупотребления автоматически </a:t>
            </a:r>
            <a:r>
              <a:rPr lang="ru-RU" sz="2800" dirty="0">
                <a:solidFill>
                  <a:schemeClr val="tx2"/>
                </a:solidFill>
              </a:rPr>
              <a:t>и полуавтоматически размечаются: тексты </a:t>
            </a:r>
            <a:r>
              <a:rPr lang="ru-RU" sz="2800" dirty="0" smtClean="0">
                <a:solidFill>
                  <a:schemeClr val="tx2"/>
                </a:solidFill>
              </a:rPr>
              <a:t>− </a:t>
            </a:r>
            <a:r>
              <a:rPr lang="ru-RU" sz="2800" dirty="0">
                <a:solidFill>
                  <a:schemeClr val="tx2"/>
                </a:solidFill>
              </a:rPr>
              <a:t>маркерами газеты-источника, объема текста, его жанра, даты публикации и т.п.; словоупотребления − маркерами грамматических, лексических, морфемных и иных категорий.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982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04304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Корпус русского </a:t>
            </a:r>
            <a:b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литературного языка (СПб.)</a:t>
            </a: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6083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12777"/>
            <a:ext cx="8568952" cy="525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Корпус русского </a:t>
            </a:r>
            <a:b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литературного языка</a:t>
            </a: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184775"/>
          </a:xfrm>
        </p:spPr>
        <p:txBody>
          <a:bodyPr/>
          <a:lstStyle/>
          <a:p>
            <a:pPr marL="0" indent="-358775" algn="just"/>
            <a:endParaRPr lang="ru-RU" sz="2000" dirty="0" smtClean="0">
              <a:solidFill>
                <a:schemeClr val="tx2"/>
              </a:solidFill>
            </a:endParaRPr>
          </a:p>
          <a:p>
            <a:pPr marL="0" indent="-358775" algn="just"/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Общее </a:t>
            </a:r>
            <a:r>
              <a:rPr lang="ru-RU" sz="2800" dirty="0">
                <a:solidFill>
                  <a:schemeClr val="tx2"/>
                </a:solidFill>
              </a:rPr>
              <a:t>руководство проектом осуществляется </a:t>
            </a:r>
            <a:r>
              <a:rPr lang="ru-RU" sz="2800" dirty="0" smtClean="0">
                <a:solidFill>
                  <a:schemeClr val="tx2"/>
                </a:solidFill>
              </a:rPr>
              <a:t>профессором </a:t>
            </a:r>
            <a:r>
              <a:rPr lang="ru-RU" sz="2800" dirty="0">
                <a:solidFill>
                  <a:schemeClr val="tx2"/>
                </a:solidFill>
              </a:rPr>
              <a:t>Людмилой Алексеевной Вербицкой.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Для максимальной репрезентативности корпуса предполагается довести его объем до 100 – 150 млн. словоупотреблений.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Корпус русского </a:t>
            </a:r>
            <a:b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литературного языка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Корпус </a:t>
            </a:r>
            <a:r>
              <a:rPr lang="ru-RU" sz="2800" dirty="0">
                <a:solidFill>
                  <a:schemeClr val="tx2"/>
                </a:solidFill>
              </a:rPr>
              <a:t>содержит тексты (начиная с середины </a:t>
            </a:r>
            <a:r>
              <a:rPr lang="ru-RU" sz="2800" dirty="0" smtClean="0">
                <a:solidFill>
                  <a:schemeClr val="tx2"/>
                </a:solidFill>
              </a:rPr>
              <a:t>    XX в. </a:t>
            </a:r>
            <a:r>
              <a:rPr lang="ru-RU" sz="2800" dirty="0">
                <a:solidFill>
                  <a:schemeClr val="tx2"/>
                </a:solidFill>
              </a:rPr>
              <a:t>до настоящего времени), которые примерно в равных объемах представляют художественную литературу (прозу), публицистику, драму и научную (научно–популярную) литературу (всего более 1 млн. словоупотреблений).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8770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Корпус русского </a:t>
            </a:r>
            <a:b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литературного языка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58775" algn="just"/>
            <a:r>
              <a:rPr lang="ru-RU" sz="2800" dirty="0">
                <a:solidFill>
                  <a:schemeClr val="tx2"/>
                </a:solidFill>
              </a:rPr>
              <a:t>Все тексты корпуса акцентуированы (в них проставлено основное и вторичное ударение), </a:t>
            </a:r>
            <a:r>
              <a:rPr lang="ru-RU" sz="2800" dirty="0" smtClean="0">
                <a:solidFill>
                  <a:schemeClr val="tx2"/>
                </a:solidFill>
              </a:rPr>
              <a:t>используется буква </a:t>
            </a:r>
            <a:r>
              <a:rPr lang="ru-RU" sz="2800" dirty="0">
                <a:solidFill>
                  <a:schemeClr val="tx2"/>
                </a:solidFill>
              </a:rPr>
              <a:t>«ё». </a:t>
            </a:r>
            <a:r>
              <a:rPr lang="ru-RU" sz="2800" dirty="0"/>
              <a:t> </a:t>
            </a:r>
            <a:r>
              <a:rPr lang="ru-RU" sz="2800" dirty="0">
                <a:solidFill>
                  <a:schemeClr val="tx2"/>
                </a:solidFill>
              </a:rPr>
              <a:t>Это позволяет снять омонимию и избежать возможных ошибок в морфологическом описании словоформ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>
                <a:solidFill>
                  <a:schemeClr val="tx2"/>
                </a:solidFill>
              </a:rPr>
              <a:t>На базе корпуса создан частотный словарь словоформ. Идет подготовка морфологически аннотированного варианта текстов корпуса.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687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русского литературного языка (возможности поиска)</a:t>
            </a: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4687887"/>
          </a:xfrm>
        </p:spPr>
        <p:txBody>
          <a:bodyPr/>
          <a:lstStyle/>
          <a:p>
            <a:pPr marL="0" indent="-360000" algn="just">
              <a:defRPr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-360000" algn="just"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Поиск </a:t>
            </a:r>
            <a:r>
              <a:rPr lang="ru-RU" sz="2800" dirty="0">
                <a:solidFill>
                  <a:schemeClr val="tx2"/>
                </a:solidFill>
              </a:rPr>
              <a:t>в словаре </a:t>
            </a:r>
            <a:r>
              <a:rPr lang="ru-RU" sz="2800" dirty="0" smtClean="0">
                <a:solidFill>
                  <a:schemeClr val="tx2"/>
                </a:solidFill>
              </a:rPr>
              <a:t>словоформ </a:t>
            </a:r>
            <a:r>
              <a:rPr lang="ru-RU" sz="2400" dirty="0" smtClean="0">
                <a:solidFill>
                  <a:schemeClr val="tx2"/>
                </a:solidFill>
              </a:rPr>
              <a:t>(пользователь </a:t>
            </a:r>
            <a:r>
              <a:rPr lang="ru-RU" sz="2400" dirty="0">
                <a:solidFill>
                  <a:schemeClr val="tx2"/>
                </a:solidFill>
              </a:rPr>
              <a:t>получает таблицу, содержащую имеющиеся в словаре слова с их частотами по жанрам текстов, представленных в корпусе, и по всему корпусу в </a:t>
            </a:r>
            <a:r>
              <a:rPr lang="ru-RU" sz="2400" dirty="0" smtClean="0">
                <a:solidFill>
                  <a:schemeClr val="tx2"/>
                </a:solidFill>
              </a:rPr>
              <a:t>целом). 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L="0" indent="-360000" algn="just">
              <a:defRPr/>
            </a:pPr>
            <a:r>
              <a:rPr lang="ru-RU" sz="2800" dirty="0">
                <a:solidFill>
                  <a:schemeClr val="tx2"/>
                </a:solidFill>
              </a:rPr>
              <a:t>С</a:t>
            </a:r>
            <a:r>
              <a:rPr lang="ru-RU" sz="2800" dirty="0" smtClean="0">
                <a:solidFill>
                  <a:schemeClr val="tx2"/>
                </a:solidFill>
              </a:rPr>
              <a:t>оздание </a:t>
            </a:r>
            <a:r>
              <a:rPr lang="ru-RU" sz="2800" dirty="0">
                <a:solidFill>
                  <a:schemeClr val="tx2"/>
                </a:solidFill>
              </a:rPr>
              <a:t>конкорданса по текстам </a:t>
            </a:r>
            <a:r>
              <a:rPr lang="ru-RU" sz="2800" dirty="0" smtClean="0">
                <a:solidFill>
                  <a:schemeClr val="tx2"/>
                </a:solidFill>
              </a:rPr>
              <a:t>корпуса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          </a:t>
            </a:r>
            <a:r>
              <a:rPr lang="ru-RU" sz="2400" dirty="0" smtClean="0">
                <a:solidFill>
                  <a:schemeClr val="tx2"/>
                </a:solidFill>
              </a:rPr>
              <a:t>(пользователь получает конкорданс, </a:t>
            </a:r>
            <a:r>
              <a:rPr lang="ru-RU" sz="2400" dirty="0">
                <a:solidFill>
                  <a:schemeClr val="tx2"/>
                </a:solidFill>
              </a:rPr>
              <a:t>т.е. </a:t>
            </a:r>
            <a:r>
              <a:rPr lang="ru-RU" sz="2400" dirty="0" smtClean="0">
                <a:solidFill>
                  <a:schemeClr val="tx2"/>
                </a:solidFill>
              </a:rPr>
              <a:t>набор контекстов из </a:t>
            </a:r>
            <a:r>
              <a:rPr lang="ru-RU" sz="2400" dirty="0">
                <a:solidFill>
                  <a:schemeClr val="tx2"/>
                </a:solidFill>
              </a:rPr>
              <a:t>текстов корпуса, содержащих заданное в запросе </a:t>
            </a:r>
            <a:r>
              <a:rPr lang="ru-RU" sz="2400" dirty="0" smtClean="0">
                <a:solidFill>
                  <a:schemeClr val="tx2"/>
                </a:solidFill>
              </a:rPr>
              <a:t>слово).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русского литературного языка (поиск в словаре словоформ)</a:t>
            </a: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8207375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русского литературного языка (создание конкорданса)</a:t>
            </a: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1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353425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22" y="265341"/>
            <a:ext cx="8027290" cy="1136345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000" b="1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Упсальский</a:t>
            </a:r>
            <a:r>
              <a:rPr lang="ru-RU" sz="40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 </a:t>
            </a:r>
            <a:r>
              <a:rPr lang="ru-RU" sz="4000" b="1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корпус</a:t>
            </a:r>
            <a:br>
              <a:rPr lang="ru-RU" sz="4000" b="1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</a:br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русских </a:t>
            </a: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текстов</a:t>
            </a:r>
            <a:endParaRPr lang="ru-RU" sz="4000" b="1" i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marL="0" indent="-358775" algn="just" eaLnBrk="1" hangingPunct="1">
              <a:defRPr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 eaLnBrk="1" hangingPunct="1">
              <a:defRPr/>
            </a:pP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Упсальский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корпус состоит примерно из 600 текстов (1 млн словоупотреблений), в равной степени представленных публицистикой и художественной прозой. </a:t>
            </a:r>
          </a:p>
          <a:p>
            <a:pPr marL="0" indent="-358775" algn="just" eaLnBrk="1" hangingPunct="1">
              <a:defRPr/>
            </a:pPr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Создатели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Упсальского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 корпуса стремились обеспечить его репрезентативность и разнообразие (насколько это возможно в рамках  такого объема).</a:t>
            </a:r>
          </a:p>
          <a:p>
            <a:pPr marL="0" indent="-358775" algn="just" eaLnBrk="1" hangingPunct="1">
              <a:defRPr/>
            </a:pPr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русского литературного языка (цели и задачи)</a:t>
            </a: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служить источником фактического материала для составления словарей, грамматик, учебников, справочных пособий;</a:t>
            </a: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обеспечивать возможность проверки лингвистических гипотез на максимально представительном материале;</a:t>
            </a: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выполнять функции справочного пособия для выяснения вопросов о современном русском литературном словоупотреблении;</a:t>
            </a: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служить базой для компьютерного моделирования речевой деятельности.</a:t>
            </a:r>
          </a:p>
          <a:p>
            <a:pPr marL="0" indent="-358775" algn="just"/>
            <a:endParaRPr lang="ru-R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/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/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/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/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/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/>
            </a:r>
            <a:br>
              <a:rPr lang="ru-RU" sz="3600" b="1" i="1" dirty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Большой Корпус русского языка</a:t>
            </a: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22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353425" cy="511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Большой Корпус</a:t>
            </a:r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русского языка</a:t>
            </a:r>
            <a:endParaRPr lang="ru-RU" sz="4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251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351837" cy="4759325"/>
          </a:xfrm>
        </p:spPr>
        <p:txBody>
          <a:bodyPr/>
          <a:lstStyle/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Цель данного проекта (руководитель Сергей Александрович  Шаров) − создание представительного корпуса русского языка, подобного Британскому Национальному Корпусу. </a:t>
            </a: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Планируемый объем корпуса примерно в 100 млн слов должен был обеспечить пропорциональное покрытие всех основных речевых жанров.</a:t>
            </a: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Разрабатывалась методология создания морфосинтаксической разметки корпуса и организация поиска в 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Большой Корпус русского языка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58775" algn="just"/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До </a:t>
            </a:r>
            <a:r>
              <a:rPr lang="ru-RU" sz="2800" dirty="0">
                <a:solidFill>
                  <a:schemeClr val="tx2"/>
                </a:solidFill>
              </a:rPr>
              <a:t>2002г. был собран корпус объемом около 50 млн словоупотреблений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>
                <a:solidFill>
                  <a:schemeClr val="tx2"/>
                </a:solidFill>
              </a:rPr>
              <a:t>БОКР перестал развиваться как самостоятельный проект, вошел в состав НКРЯ.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132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51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Регенсбургский</a:t>
            </a: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диахронический корпус русского языка (древнерусские тексты) </a:t>
            </a:r>
            <a:b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064500" cy="511333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2241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Регенсбургский</a:t>
            </a: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диахронический корпус русского языка (древнерусские тексты) </a:t>
            </a:r>
            <a:endParaRPr lang="ru-RU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Корпус создан для проведения исследований по истории русского языка в рамках проекта по корпусной лингвистике и диахроническому синтаксису (2008-2011г.г., Германия) с использованием программы компьютерной обработки письменных источников культурного наследия.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Использование корпуса в целях исследования требует предварительной регистрации. </a:t>
            </a:r>
          </a:p>
        </p:txBody>
      </p:sp>
      <p:sp>
        <p:nvSpPr>
          <p:cNvPr id="4" name="Дуга 3"/>
          <p:cNvSpPr/>
          <p:nvPr/>
        </p:nvSpPr>
        <p:spPr>
          <a:xfrm>
            <a:off x="4356100" y="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tx2"/>
                </a:solidFill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>
                <a:solidFill>
                  <a:schemeClr val="tx2"/>
                </a:solidFill>
              </a:rPr>
              <a:t/>
            </a:r>
            <a:br>
              <a:rPr lang="ru-RU" sz="2400" b="1" i="1" dirty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Руси: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берестяные грамоты, летописи,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рукописная книга</a:t>
            </a:r>
            <a:endParaRPr lang="ru-RU" sz="2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63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353425" cy="504031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Руси: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берестяные грамоты, летописи,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рукописная книга</a:t>
            </a:r>
            <a:endParaRPr lang="ru-RU" sz="2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Материалы сайта (</a:t>
            </a:r>
            <a:r>
              <a:rPr lang="en-US" sz="2800" dirty="0" smtClean="0">
                <a:solidFill>
                  <a:schemeClr val="tx2"/>
                </a:solidFill>
              </a:rPr>
              <a:t>http://gramoty.ru/</a:t>
            </a:r>
            <a:r>
              <a:rPr lang="ru-RU" sz="2800" dirty="0" smtClean="0">
                <a:solidFill>
                  <a:schemeClr val="tx2"/>
                </a:solidFill>
              </a:rPr>
              <a:t>) впервые в полном объеме представляют в сети Интернет ценнейший исторический и лингвистический источник – древнерусские грамоты на бересте XI–XV вв. (берестяные грамоты). В настоящее время на сайте более 1000 грамот.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Рукописные памятники Древней Руси: </a:t>
            </a:r>
            <a:b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берестяные грамоты, летописи, </a:t>
            </a:r>
            <a:b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рукописная книга</a:t>
            </a:r>
            <a:endParaRPr lang="ru-RU" sz="2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58775" algn="just"/>
            <a:r>
              <a:rPr lang="ru-RU" sz="2400" dirty="0">
                <a:solidFill>
                  <a:schemeClr val="tx2"/>
                </a:solidFill>
              </a:rPr>
              <a:t>Основу фонда берестяных грамот составляют документы, извлеченные из культурного слоя Великого Новгорода Новгородской археологической экспедицией и хранящиеся в Государственном историческом музее и Новгородском государственном объединенном музее-заповеднике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400" dirty="0">
                <a:solidFill>
                  <a:schemeClr val="tx2"/>
                </a:solidFill>
              </a:rPr>
              <a:t>Основу сайта составляет база данных, включающая фотографии берестяных грамот, их </a:t>
            </a:r>
            <a:r>
              <a:rPr lang="ru-RU" sz="2400" dirty="0" err="1">
                <a:solidFill>
                  <a:schemeClr val="tx2"/>
                </a:solidFill>
              </a:rPr>
              <a:t>прориси</a:t>
            </a:r>
            <a:r>
              <a:rPr lang="ru-RU" sz="2400" dirty="0">
                <a:solidFill>
                  <a:schemeClr val="tx2"/>
                </a:solidFill>
              </a:rPr>
              <a:t>, древнерусские тексты, переводы на современный русский язык и основную информацию о документах.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56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803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Руси: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берестяные грамоты, летописи,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рукописная книга</a:t>
            </a:r>
            <a:endParaRPr lang="ru-RU" sz="2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Организации-участники: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Государственный исторический музей (www.shm.ru);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Институт археологии РАН (archaeolog.ru);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Институт русского языка им. В. В. Виноградова РАН (www.ruslang.ru);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Институт славяноведения РАН (www.inslav.ru);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Исторический факультет МГУ им. М. В. Ломоносова (www.hist.msu.ru);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Новгородский государственный объединенный историко-художественный музей-заповедник (www.novgorodmuseum.ru/museums):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Новгородский государственный университет им. Ярослава Мудрого (www.novsu.ru);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Центр по организации и обеспечению археологических исследований Новгорода (arc.novgorod.ru).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200" b="1" i="1" dirty="0" smtClean="0">
                <a:effectLst/>
                <a:latin typeface="Arial" charset="0"/>
              </a:rPr>
              <a:t/>
            </a:r>
            <a:br>
              <a:rPr lang="ru-RU" sz="4200" b="1" i="1" dirty="0" smtClean="0">
                <a:effectLst/>
                <a:latin typeface="Arial" charset="0"/>
              </a:rPr>
            </a:br>
            <a:r>
              <a:rPr lang="ru-RU" sz="4400" b="1" i="1" dirty="0" err="1" smtClean="0">
                <a:effectLst/>
              </a:rPr>
              <a:t>Упсальский</a:t>
            </a:r>
            <a:r>
              <a:rPr lang="ru-RU" sz="4400" b="1" i="1" dirty="0" smtClean="0">
                <a:effectLst/>
              </a:rPr>
              <a:t> корпус </a:t>
            </a:r>
            <a:br>
              <a:rPr lang="ru-RU" sz="4400" b="1" i="1" dirty="0" smtClean="0">
                <a:effectLst/>
              </a:rPr>
            </a:br>
            <a:r>
              <a:rPr lang="ru-RU" sz="4400" b="1" i="1" dirty="0" smtClean="0">
                <a:effectLst/>
              </a:rPr>
              <a:t>русского языка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-358775" algn="just" eaLnBrk="1" hangingPunct="1"/>
            <a:endParaRPr lang="ru-RU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 eaLnBrk="1" hangingPunct="1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Нехудожественные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тексты созданы в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1985-1989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гг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None/>
            </a:pP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-358775" algn="just" eaLnBrk="1" hangingPunct="1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Охватывают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25 областей: экономику, политику, идеологию, образование, право, культуру, медицину, психологию, сельское хозяйство, машиностроение, информационные технологии, спорт и др. </a:t>
            </a:r>
          </a:p>
          <a:p>
            <a:pPr marL="0" indent="-358775" algn="just" eaLnBrk="1" hangingPunct="1"/>
            <a:endParaRPr lang="ru-RU" sz="2800" dirty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E2DCC1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083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Руси: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берестяные грамоты, летописи, </a:t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рукописная книга</a:t>
            </a:r>
            <a:endParaRPr lang="ru-RU" sz="2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marL="0" indent="-360000" algn="just">
              <a:defRPr/>
            </a:pPr>
            <a:endParaRPr lang="ru-RU" sz="2200" dirty="0" smtClean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Сайт разработан в рамках проекта, целью которого является </a:t>
            </a:r>
            <a:r>
              <a:rPr lang="ru-RU" sz="2800" dirty="0" err="1" smtClean="0">
                <a:solidFill>
                  <a:schemeClr val="tx2"/>
                </a:solidFill>
              </a:rPr>
              <a:t>интердисциплинарное</a:t>
            </a:r>
            <a:r>
              <a:rPr lang="ru-RU" sz="2800" dirty="0" smtClean="0">
                <a:solidFill>
                  <a:schemeClr val="tx2"/>
                </a:solidFill>
              </a:rPr>
              <a:t> исследование и разработка системы электронных ресурсов для изучения и сохранения ценнейшего источника по истории, культуре и языку восточнославянских народов − древнерусских грамот на бересте XI-XV вв. </a:t>
            </a:r>
          </a:p>
          <a:p>
            <a:pPr algn="just">
              <a:defRPr/>
            </a:pPr>
            <a:endParaRPr lang="ru-RU" sz="2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23078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</a:t>
            </a: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памятники Древней Руси: </a:t>
            </a:r>
            <a:b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берестяные грамоты, летописи, </a:t>
            </a:r>
            <a:b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рукописная книга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2"/>
                </a:solidFill>
              </a:rPr>
              <a:t>Материалы сайта базируются на томах серийного издания «Новгородские грамоты на бересте» (НГБ). Главным источником информации, содержащейся в базе данных, является книга: А.А. Зализняк. Древненовгородский диалект. 2-е изд., переработанное с учетом материала находок 1995-2003 гг. М., 2004 (с добавлением данных о грамотах, найденных в 2004-2005 гг.).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9363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</a:t>
            </a:r>
            <a:b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(база данных) </a:t>
            </a:r>
            <a:endParaRPr lang="ru-RU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04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80400" cy="4968875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</a:t>
            </a:r>
            <a:b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(результат запроса) </a:t>
            </a:r>
            <a:endParaRPr lang="ru-RU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4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5113337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</a:t>
            </a:r>
            <a:b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(результат запроса) </a:t>
            </a:r>
            <a:endParaRPr lang="ru-RU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2467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5024437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</a:t>
            </a:r>
            <a:b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(грамота 731) </a:t>
            </a:r>
            <a:endParaRPr lang="ru-RU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34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064500" cy="4740275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Рукописные памятники Древней Руси</a:t>
            </a:r>
            <a:b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(карта мест раскопок) </a:t>
            </a:r>
            <a:endParaRPr lang="ru-RU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45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7632700" cy="5113337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русских публицистических текстов 2-й пол. XIX в.</a:t>
            </a:r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353425" cy="4824412"/>
          </a:xfrm>
        </p:spPr>
        <p:txBody>
          <a:bodyPr/>
          <a:lstStyle/>
          <a:p>
            <a:pPr marL="0" indent="0" algn="ctr">
              <a:buNone/>
            </a:pPr>
            <a:endParaRPr lang="ru-RU" sz="2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http://smalt.karelia.ru/corpus/index.phtml</a:t>
            </a:r>
            <a:endParaRPr lang="ru-RU" sz="2200" dirty="0" smtClean="0">
              <a:solidFill>
                <a:schemeClr val="tx2"/>
              </a:solidFill>
            </a:endParaRPr>
          </a:p>
          <a:p>
            <a:pPr marL="0" indent="-358775" algn="just"/>
            <a:endParaRPr lang="ru-RU" sz="2200" dirty="0" smtClean="0">
              <a:solidFill>
                <a:schemeClr val="tx2"/>
              </a:solidFill>
            </a:endParaRPr>
          </a:p>
          <a:p>
            <a:pPr marL="0" indent="-358775" algn="just"/>
            <a:endParaRPr lang="ru-RU" sz="22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Руководитель проекта − Рогов Александр Александрович, доктор технических наук, профессор кафедры математического моделирования и систем управления </a:t>
            </a:r>
            <a:r>
              <a:rPr lang="ru-RU" sz="2800" dirty="0" err="1" smtClean="0">
                <a:solidFill>
                  <a:schemeClr val="tx2"/>
                </a:solidFill>
              </a:rPr>
              <a:t>ПетрГУ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русских публицистических текстов 2-й пол. XIX в.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2"/>
          </a:xfrm>
        </p:spPr>
        <p:txBody>
          <a:bodyPr/>
          <a:lstStyle/>
          <a:p>
            <a:pPr marL="0" indent="0" algn="just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Корпус содержит 70 публицистических текстов (среди авторов − А. Григорьев,   В. Даль,                   Ф. Достоевский (27 произведений) и др.). Характеристикой </a:t>
            </a:r>
            <a:r>
              <a:rPr lang="ru-RU" sz="2800" dirty="0" err="1" smtClean="0">
                <a:solidFill>
                  <a:schemeClr val="tx2"/>
                </a:solidFill>
              </a:rPr>
              <a:t>Dubia</a:t>
            </a:r>
            <a:r>
              <a:rPr lang="ru-RU" sz="2800" dirty="0" smtClean="0">
                <a:solidFill>
                  <a:schemeClr val="tx2"/>
                </a:solidFill>
              </a:rPr>
              <a:t> (лат. «сомнительное») сопровождаются те произведения, которые  предположительно приписываются тому или иному автору. На сайте есть доступ к полным текстам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19264038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русских публицистических текстов 2-й пол. XIX в.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58775" algn="just"/>
            <a:endParaRPr lang="ru-RU" sz="2800" dirty="0" smtClean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 smtClean="0">
                <a:solidFill>
                  <a:schemeClr val="tx2"/>
                </a:solidFill>
              </a:rPr>
              <a:t>Тексты приведены в </a:t>
            </a:r>
            <a:r>
              <a:rPr lang="ru-RU" sz="2800" dirty="0">
                <a:solidFill>
                  <a:schemeClr val="tx2"/>
                </a:solidFill>
              </a:rPr>
              <a:t>оригинальной орфографии, </a:t>
            </a:r>
            <a:r>
              <a:rPr lang="ru-RU" sz="2800" dirty="0" smtClean="0">
                <a:solidFill>
                  <a:schemeClr val="tx2"/>
                </a:solidFill>
              </a:rPr>
              <a:t>снабжены </a:t>
            </a:r>
            <a:r>
              <a:rPr lang="ru-RU" sz="2800" dirty="0">
                <a:solidFill>
                  <a:schemeClr val="tx2"/>
                </a:solidFill>
              </a:rPr>
              <a:t>морфологической и синтаксической разметкой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indent="-358775" algn="just"/>
            <a:r>
              <a:rPr lang="ru-RU" sz="2800" dirty="0">
                <a:solidFill>
                  <a:schemeClr val="tx2"/>
                </a:solidFill>
              </a:rPr>
              <a:t>Синтаксическая разметка позволяет производить поиск  по структурным схемам простых предложений.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78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8478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</a:br>
            <a:r>
              <a:rPr lang="ru-RU" sz="4400" b="1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Упсальский</a:t>
            </a:r>
            <a:r>
              <a:rPr lang="ru-RU" sz="44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корпус</a:t>
            </a:r>
            <a:br>
              <a:rPr lang="ru-RU" sz="44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русских текстов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539553" y="1557338"/>
            <a:ext cx="7992888" cy="4967287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358775" algn="just" eaLnBrk="1" hangingPunct="1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Художественные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тексты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созданы 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1960-</a:t>
            </a: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19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88 гг. </a:t>
            </a:r>
          </a:p>
          <a:p>
            <a:pPr marL="0" indent="-358775" algn="just" eaLnBrk="1" hangingPunct="1"/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358775" algn="just" eaLnBrk="1" hangingPunct="1"/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редставлены произведениями 40 авторов: Абрамова, </a:t>
            </a:r>
            <a:r>
              <a:rPr lang="ru-RU" sz="2800" dirty="0" err="1" smtClean="0">
                <a:solidFill>
                  <a:schemeClr val="tx2"/>
                </a:solidFill>
                <a:cs typeface="Times New Roman" pitchFamily="18" charset="0"/>
              </a:rPr>
              <a:t>Aйтматова</a:t>
            </a:r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, Астафьева, Белова, Бондарева, Гончарова, Нагибина, Паустовского, Распутина, Симонова, Трифонова и др.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русских публицистических текстов 2-й пол. XIX в.</a:t>
            </a: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65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7993062" cy="5113337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русских публицистических текстов </a:t>
            </a:r>
            <a:b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2-й пол. XIX в. (морфологические признаки) </a:t>
            </a:r>
            <a:endParaRPr lang="ru-RU" sz="3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75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208962" cy="5113337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русских публицистических текстов </a:t>
            </a:r>
            <a:b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2-й пол. XIX в. (синтаксические признаки) </a:t>
            </a:r>
            <a:endParaRPr lang="ru-RU" sz="3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86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7921625" cy="4175125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Корпус русских публицистических текстов </a:t>
            </a:r>
            <a:b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2-й пол. XIX в. (результаты поиска) </a:t>
            </a:r>
            <a:endParaRPr lang="ru-RU" sz="3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96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4968875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Параллельный корпус переводов </a:t>
            </a:r>
            <a:b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«Слова о полку Игореве» </a:t>
            </a:r>
            <a:endParaRPr lang="ru-RU" sz="3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07375" cy="4897437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Параллельный корпус переводов «Слова о полку Игореве» действует с февраля 2007 г. Существенные изменения в его наполнении и функциональности начались в сентябре 2007 г., с которого проект поддерживался научным коллективом в следующем составе: Б.В. Орехов, Е.А. 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Слободян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М.С. Рыбина.</a:t>
            </a:r>
          </a:p>
          <a:p>
            <a:pPr marL="0" indent="360000" algn="just">
              <a:defRPr/>
            </a:pP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Параллельный корпус переводов </a:t>
            </a:r>
            <a:b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«Слова о полку Игореве»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000" algn="just">
              <a:defRPr/>
            </a:pP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Новый этап в развитии проекта начался в мае 2008 г. при поддержке Российского гуманитарного научного фонда. В корпус было добавлено 176 текстов на 40 языках. </a:t>
            </a:r>
          </a:p>
          <a:p>
            <a:pPr marL="0" indent="360000" algn="just">
              <a:defRPr/>
            </a:pP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360000" algn="just">
              <a:defRPr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январе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2009 г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появилась обновлённая версия корпуса, с возможностью расширенного представления текстов (в виде вписанных в экран перетаскиваемых строк, в виде текстовых блоков) и поиска. </a:t>
            </a:r>
            <a:endParaRPr lang="ru-RU" sz="2800" dirty="0"/>
          </a:p>
          <a:p>
            <a:pPr marL="0" indent="0" algn="just">
              <a:buNone/>
              <a:defRPr/>
            </a:pPr>
            <a:r>
              <a:rPr lang="ru-RU" sz="24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38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Параллельный корпус переводов </a:t>
            </a:r>
            <a:b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«Слова о полку Игореве» </a:t>
            </a:r>
            <a:endParaRPr lang="ru-RU" sz="3600" dirty="0"/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075613" cy="46878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algn="ctr">
              <a:buFont typeface="Wingdings 2" pitchFamily="18" charset="2"/>
              <a:buNone/>
              <a:defRPr/>
            </a:pPr>
            <a:endParaRPr lang="ru-RU" sz="2400" dirty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2400" dirty="0" smtClean="0"/>
              <a:t>http://www.nevmenandr.net/slovo/pro.php</a:t>
            </a:r>
            <a:endParaRPr lang="ru-RU" sz="2400" dirty="0" smtClean="0"/>
          </a:p>
          <a:p>
            <a:pPr marL="0" indent="0" algn="ctr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algn="just">
              <a:buNone/>
              <a:defRPr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Корпус содержит эталонный древнерусский текст «Слова…». В качестве эталонного был избран текст, помещённый в Энциклопедии «Слова о полку Игореве». Но основным содержимым корпуса являются переводы «Слова…» на современный русский язык и другие языки. </a:t>
            </a:r>
          </a:p>
        </p:txBody>
      </p:sp>
      <p:pic>
        <p:nvPicPr>
          <p:cNvPr id="7168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121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Параллельный корпус переводов </a:t>
            </a:r>
            <a:b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«Слова о полку Игореве» </a:t>
            </a:r>
            <a:endParaRPr lang="ru-RU" sz="3600" dirty="0"/>
          </a:p>
        </p:txBody>
      </p:sp>
      <p:pic>
        <p:nvPicPr>
          <p:cNvPr id="727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924175"/>
            <a:ext cx="3673475" cy="3600450"/>
          </a:xfrm>
        </p:spPr>
      </p:pic>
      <p:sp>
        <p:nvSpPr>
          <p:cNvPr id="5" name="Прямоугольник 4"/>
          <p:cNvSpPr/>
          <p:nvPr/>
        </p:nvSpPr>
        <p:spPr>
          <a:xfrm>
            <a:off x="395288" y="1557338"/>
            <a:ext cx="8424862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Для удобства пользователя в корпусе предусмотрен выбор выводимых на экран переводов, которые можно отметить галочками в соответствующей форме и тем самым создать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подкорпус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400" b="1" i="1" dirty="0" smtClean="0"/>
              <a:t>Коллекция древних славянских </a:t>
            </a:r>
            <a:br>
              <a:rPr lang="ru-RU" sz="3400" b="1" i="1" dirty="0" smtClean="0"/>
            </a:br>
            <a:r>
              <a:rPr lang="ru-RU" sz="3400" b="1" i="1" dirty="0" smtClean="0"/>
              <a:t>и русских текстов</a:t>
            </a:r>
            <a:endParaRPr lang="ru-RU" sz="3400" b="1" i="1" dirty="0"/>
          </a:p>
        </p:txBody>
      </p:sp>
      <p:pic>
        <p:nvPicPr>
          <p:cNvPr id="73731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8207375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effectLst/>
              </a:rPr>
              <a:t>Литература</a:t>
            </a:r>
            <a:endParaRPr lang="ru-RU" sz="4000" b="1" i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err="1" smtClean="0"/>
              <a:t>Резникова</a:t>
            </a:r>
            <a:r>
              <a:rPr lang="ru-RU" sz="2800" dirty="0" smtClean="0"/>
              <a:t> </a:t>
            </a:r>
            <a:r>
              <a:rPr lang="ru-RU" sz="2800" dirty="0"/>
              <a:t>Т. И., </a:t>
            </a:r>
            <a:r>
              <a:rPr lang="ru-RU" sz="2800" dirty="0" err="1"/>
              <a:t>Копотев</a:t>
            </a:r>
            <a:r>
              <a:rPr lang="ru-RU" sz="2800" dirty="0"/>
              <a:t> М. В. Лингвистически аннотированные корпуса русского языка (обзор общедоступных ресурсов)// Национальный корпус русского языка: </a:t>
            </a:r>
            <a:r>
              <a:rPr lang="ru-RU" sz="2800" dirty="0" smtClean="0"/>
              <a:t>2003−2005</a:t>
            </a:r>
            <a:r>
              <a:rPr lang="ru-RU" sz="2800" dirty="0"/>
              <a:t>. М.: </a:t>
            </a:r>
            <a:r>
              <a:rPr lang="ru-RU" sz="2800" dirty="0" err="1"/>
              <a:t>Индрик</a:t>
            </a:r>
            <a:r>
              <a:rPr lang="ru-RU" sz="2800" dirty="0"/>
              <a:t>, 2005, </a:t>
            </a:r>
            <a:r>
              <a:rPr lang="ru-RU" sz="2800" dirty="0" smtClean="0"/>
              <a:t>31−61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43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Упсальский</a:t>
            </a:r>
            <a:r>
              <a:rPr lang="ru-RU" sz="4000" b="1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  <a:t> корпус</a:t>
            </a:r>
            <a:br>
              <a:rPr lang="ru-RU" sz="4000" b="1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/>
              </a:rPr>
            </a:br>
            <a:r>
              <a:rPr lang="ru-RU" sz="40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русских текстов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ru-RU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sz="2800" dirty="0" smtClean="0">
                <a:solidFill>
                  <a:schemeClr val="tx2"/>
                </a:solidFill>
                <a:cs typeface="Times New Roman" pitchFamily="18" charset="0"/>
              </a:rPr>
              <a:t>Поиск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может производиться отдельно </a:t>
            </a: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                     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в художественных и в публицистических текстах.</a:t>
            </a:r>
          </a:p>
          <a:p>
            <a:pPr algn="just" eaLnBrk="1" hangingPunct="1">
              <a:buNone/>
            </a:pPr>
            <a:endParaRPr lang="ru-RU" sz="2800" dirty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/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Корпус не включает в себя поэтические тексты и драматургию.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0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"/>
            <a:ext cx="9144000" cy="674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7B741AF-13DF-4634-99EB-8A36D9AFF29F}"/>
</file>

<file path=customXml/itemProps2.xml><?xml version="1.0" encoding="utf-8"?>
<ds:datastoreItem xmlns:ds="http://schemas.openxmlformats.org/officeDocument/2006/customXml" ds:itemID="{CCDE9DE6-69E9-49A7-9B3B-3E03B5FC9E6D}"/>
</file>

<file path=customXml/itemProps3.xml><?xml version="1.0" encoding="utf-8"?>
<ds:datastoreItem xmlns:ds="http://schemas.openxmlformats.org/officeDocument/2006/customXml" ds:itemID="{D58323E5-2BC6-410F-8081-8F88960F21F7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2548</TotalTime>
  <Words>2233</Words>
  <Application>Microsoft Office PowerPoint</Application>
  <PresentationFormat>Экран (4:3)</PresentationFormat>
  <Paragraphs>260</Paragraphs>
  <Slides>79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Литейная</vt:lpstr>
      <vt:lpstr>КОРПУСЫ  РУССКОГО ЯЗЫКА</vt:lpstr>
      <vt:lpstr>Содержание</vt:lpstr>
      <vt:lpstr>          Упсальский корпус русских текстов  </vt:lpstr>
      <vt:lpstr> Упсальский корпус  русских текстов</vt:lpstr>
      <vt:lpstr>Упсальский корпус русских текстов</vt:lpstr>
      <vt:lpstr> Упсальский корпус  русского языка</vt:lpstr>
      <vt:lpstr> Упсальский корпус русских текстов</vt:lpstr>
      <vt:lpstr>Упсальский корпус русских текстов</vt:lpstr>
      <vt:lpstr>Презентация PowerPoint</vt:lpstr>
      <vt:lpstr>Тюбингенские корпусы  русских текстов</vt:lpstr>
      <vt:lpstr>Тюбингенские корпусы русских текстов</vt:lpstr>
      <vt:lpstr>Тюбингенские корпусы русских текстов</vt:lpstr>
      <vt:lpstr>Тюбингенские корпусы русских текстов</vt:lpstr>
      <vt:lpstr>Тюбингенские корпусы русских текстов</vt:lpstr>
      <vt:lpstr>Презентация PowerPoint</vt:lpstr>
      <vt:lpstr>Хельсинкский аннотированный корпус русских текстов (ХАНКО)</vt:lpstr>
      <vt:lpstr>Презентация PowerPoint</vt:lpstr>
      <vt:lpstr>ХАНКО</vt:lpstr>
      <vt:lpstr>ХАНКО (принципы создания)</vt:lpstr>
      <vt:lpstr>ХАНКО (типы разметки)</vt:lpstr>
      <vt:lpstr>ХАНКО (типы разметки)</vt:lpstr>
      <vt:lpstr>ХАНКО (страница поиска)</vt:lpstr>
      <vt:lpstr>ХАНКО (синтаксическая разметка)</vt:lpstr>
      <vt:lpstr>         Машинный фонд русского языка</vt:lpstr>
      <vt:lpstr>Машинный фонд русского языка</vt:lpstr>
      <vt:lpstr>            Машинный фонд русского языка </vt:lpstr>
      <vt:lpstr> Машинный фонд русского языка </vt:lpstr>
      <vt:lpstr>Машинный фонд русского языка </vt:lpstr>
      <vt:lpstr>Машинный фонд русского языка </vt:lpstr>
      <vt:lpstr>Машинный фонд русского языка (главная страница)</vt:lpstr>
      <vt:lpstr>Машинный фонд русского языка (содержание)</vt:lpstr>
      <vt:lpstr>Машинный фонд русского языка (коллекции)</vt:lpstr>
      <vt:lpstr>Машинный фонд русского языка (коллекции)</vt:lpstr>
      <vt:lpstr>Машинный фонд русского языка (коллекции)</vt:lpstr>
      <vt:lpstr>Машинный фонд русского языка (коллекции)</vt:lpstr>
      <vt:lpstr>Компьютерный корпус текстов русских газет конца ХХ века</vt:lpstr>
      <vt:lpstr> Компьютерный корпус текстов русских газет конца ХХ века</vt:lpstr>
      <vt:lpstr> Компьютерный корпус текстов русских газет конца ХХ века</vt:lpstr>
      <vt:lpstr>Компьютерный корпус текстов русских газет конца ХХ века</vt:lpstr>
      <vt:lpstr>Компьютерный корпус текстов русских газет конца ХХ века</vt:lpstr>
      <vt:lpstr>Компьютерный корпус текстов русских газет конца ХХ века</vt:lpstr>
      <vt:lpstr>Презентация PowerPoint</vt:lpstr>
      <vt:lpstr>Корпус русского  литературного языка (СПб.)</vt:lpstr>
      <vt:lpstr>Корпус русского  литературного языка</vt:lpstr>
      <vt:lpstr>Корпус русского  литературного языка</vt:lpstr>
      <vt:lpstr>Корпус русского  литературного языка</vt:lpstr>
      <vt:lpstr>Корпус русского литературного языка (возможности поиска)</vt:lpstr>
      <vt:lpstr>Корпус русского литературного языка (поиск в словаре словоформ)</vt:lpstr>
      <vt:lpstr>Корпус русского литературного языка (создание конкорданса)</vt:lpstr>
      <vt:lpstr>Корпус русского литературного языка (цели и задачи)</vt:lpstr>
      <vt:lpstr>            Большой Корпус русского языка</vt:lpstr>
      <vt:lpstr>Большой Корпус русского языка</vt:lpstr>
      <vt:lpstr>Большой Корпус русского языка</vt:lpstr>
      <vt:lpstr>  Регенсбургский диахронический корпус русского языка (древнерусские тексты)  </vt:lpstr>
      <vt:lpstr>Регенсбургский диахронический корпус русского языка (древнерусские тексты) </vt:lpstr>
      <vt:lpstr>   Рукописные памятники Древней Руси:  берестяные грамоты, летописи,  рукописная книга</vt:lpstr>
      <vt:lpstr> Рукописные памятники Древней Руси:  берестяные грамоты, летописи,  рукописная книга</vt:lpstr>
      <vt:lpstr>Рукописные памятники Древней Руси:  берестяные грамоты, летописи,  рукописная книга</vt:lpstr>
      <vt:lpstr>Рукописные памятники Древней Руси:  берестяные грамоты, летописи,  рукописная книга</vt:lpstr>
      <vt:lpstr>Рукописные памятники Древней Руси:  берестяные грамоты, летописи,  рукописная книга</vt:lpstr>
      <vt:lpstr> Рукописные памятники Древней Руси:  берестяные грамоты, летописи,  рукописная книга</vt:lpstr>
      <vt:lpstr>Рукописные памятники Древней Руси (база данных) </vt:lpstr>
      <vt:lpstr>Рукописные памятники Древней Руси (результат запроса) </vt:lpstr>
      <vt:lpstr>Рукописные памятники Древней Руси (результат запроса) </vt:lpstr>
      <vt:lpstr>Рукописные памятники Древней Руси (грамота 731) </vt:lpstr>
      <vt:lpstr>Рукописные памятники Древней Руси (карта мест раскопок) </vt:lpstr>
      <vt:lpstr>Корпус русских публицистических текстов 2-й пол. XIX в.</vt:lpstr>
      <vt:lpstr>Корпус русских публицистических текстов 2-й пол. XIX в.</vt:lpstr>
      <vt:lpstr>Корпус русских публицистических текстов 2-й пол. XIX в.</vt:lpstr>
      <vt:lpstr>Корпус русских публицистических текстов 2-й пол. XIX в.</vt:lpstr>
      <vt:lpstr>Корпус русских публицистических текстов  2-й пол. XIX в. (морфологические признаки) </vt:lpstr>
      <vt:lpstr>Корпус русских публицистических текстов  2-й пол. XIX в. (синтаксические признаки) </vt:lpstr>
      <vt:lpstr>Корпус русских публицистических текстов  2-й пол. XIX в. (результаты поиска) </vt:lpstr>
      <vt:lpstr>Параллельный корпус переводов  «Слова о полку Игореве» </vt:lpstr>
      <vt:lpstr>Параллельный корпус переводов  «Слова о полку Игореве» </vt:lpstr>
      <vt:lpstr>Параллельный корпус переводов  «Слова о полку Игореве» </vt:lpstr>
      <vt:lpstr>Параллельный корпус переводов  «Слова о полку Игореве» </vt:lpstr>
      <vt:lpstr>Коллекция древних славянских  и русских текстов</vt:lpstr>
      <vt:lpstr>Литература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КОРПУСЫ  РУССКОГО ЯЗЫКА</dc:title>
  <dc:creator>inna</dc:creator>
  <cp:lastModifiedBy>inna</cp:lastModifiedBy>
  <cp:revision>193</cp:revision>
  <dcterms:created xsi:type="dcterms:W3CDTF">2011-11-04T16:49:03Z</dcterms:created>
  <dcterms:modified xsi:type="dcterms:W3CDTF">2013-05-16T07:39:07Z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